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405" r:id="rId2"/>
    <p:sldId id="410" r:id="rId3"/>
    <p:sldId id="399" r:id="rId4"/>
    <p:sldId id="400" r:id="rId5"/>
    <p:sldId id="401" r:id="rId6"/>
    <p:sldId id="411" r:id="rId7"/>
    <p:sldId id="415" r:id="rId8"/>
    <p:sldId id="402" r:id="rId9"/>
    <p:sldId id="403" r:id="rId10"/>
    <p:sldId id="416" r:id="rId11"/>
    <p:sldId id="417" r:id="rId12"/>
    <p:sldId id="418" r:id="rId13"/>
    <p:sldId id="419" r:id="rId14"/>
    <p:sldId id="420" r:id="rId15"/>
    <p:sldId id="406" r:id="rId16"/>
    <p:sldId id="350" r:id="rId17"/>
    <p:sldId id="351" r:id="rId18"/>
    <p:sldId id="352" r:id="rId19"/>
    <p:sldId id="354" r:id="rId20"/>
    <p:sldId id="355" r:id="rId21"/>
    <p:sldId id="412" r:id="rId22"/>
    <p:sldId id="413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218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D92761-D69C-4384-9FFB-ED6680023E93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DA841-828A-43BA-8AA2-76A9E626B6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968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6C3125-2127-40A3-A7B0-32602574EB2E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A1BD17-26BA-4E86-AE65-7F73F48A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6C3125-2127-40A3-A7B0-32602574EB2E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A1BD17-26BA-4E86-AE65-7F73F48A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6C3125-2127-40A3-A7B0-32602574EB2E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A1BD17-26BA-4E86-AE65-7F73F48A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6C3125-2127-40A3-A7B0-32602574EB2E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A1BD17-26BA-4E86-AE65-7F73F48A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6C3125-2127-40A3-A7B0-32602574EB2E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A1BD17-26BA-4E86-AE65-7F73F48A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6C3125-2127-40A3-A7B0-32602574EB2E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A1BD17-26BA-4E86-AE65-7F73F48A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6C3125-2127-40A3-A7B0-32602574EB2E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A1BD17-26BA-4E86-AE65-7F73F48A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6C3125-2127-40A3-A7B0-32602574EB2E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A1BD17-26BA-4E86-AE65-7F73F48A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6C3125-2127-40A3-A7B0-32602574EB2E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A1BD17-26BA-4E86-AE65-7F73F48A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6C3125-2127-40A3-A7B0-32602574EB2E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A1BD17-26BA-4E86-AE65-7F73F48A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6C3125-2127-40A3-A7B0-32602574EB2E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A1BD17-26BA-4E86-AE65-7F73F48A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BA6C3125-2127-40A3-A7B0-32602574EB2E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F1A1BD17-26BA-4E86-AE65-7F73F48ACF5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C1254F-C60C-4042-ADAF-AEDE4E296784}"/>
              </a:ext>
            </a:extLst>
          </p:cNvPr>
          <p:cNvSpPr/>
          <p:nvPr/>
        </p:nvSpPr>
        <p:spPr>
          <a:xfrm>
            <a:off x="2209800" y="2209800"/>
            <a:ext cx="508664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Time-series analysis</a:t>
            </a:r>
          </a:p>
          <a:p>
            <a:r>
              <a:rPr lang="en-US" sz="2800" dirty="0"/>
              <a:t>(trend analysis and modelling) </a:t>
            </a:r>
          </a:p>
        </p:txBody>
      </p:sp>
    </p:spTree>
    <p:extLst>
      <p:ext uri="{BB962C8B-B14F-4D97-AF65-F5344CB8AC3E}">
        <p14:creationId xmlns:p14="http://schemas.microsoft.com/office/powerpoint/2010/main" val="310238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6E8EF-7CAC-4E0F-865E-BDFC269B9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tools/methods for Q3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824CE-F9C3-4444-A811-9770C1C7A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loop</a:t>
            </a:r>
          </a:p>
          <a:p>
            <a:pPr marL="0" indent="0">
              <a:buNone/>
            </a:pPr>
            <a:r>
              <a:rPr lang="en-US" dirty="0"/>
              <a:t>  for (</a:t>
            </a:r>
            <a:r>
              <a:rPr lang="en-US" dirty="0" err="1"/>
              <a:t>i</a:t>
            </a:r>
            <a:r>
              <a:rPr lang="en-US" dirty="0"/>
              <a:t> in 1:n){</a:t>
            </a:r>
          </a:p>
          <a:p>
            <a:pPr marL="0" indent="0">
              <a:buNone/>
            </a:pPr>
            <a:r>
              <a:rPr lang="en-US" dirty="0" err="1"/>
              <a:t>mymodel</a:t>
            </a:r>
            <a:r>
              <a:rPr lang="en-US" dirty="0"/>
              <a:t>&lt;-</a:t>
            </a:r>
            <a:r>
              <a:rPr lang="en-US" dirty="0" err="1"/>
              <a:t>lm</a:t>
            </a:r>
            <a:r>
              <a:rPr lang="en-US" dirty="0"/>
              <a:t>(</a:t>
            </a:r>
            <a:r>
              <a:rPr lang="en-US" dirty="0" err="1"/>
              <a:t>ndvi</a:t>
            </a:r>
            <a:r>
              <a:rPr lang="en-US" dirty="0"/>
              <a:t> ~ t)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Data preparation: stack image</a:t>
            </a:r>
          </a:p>
          <a:p>
            <a:r>
              <a:rPr lang="en-US" dirty="0"/>
              <a:t>Convert to matrix (or </a:t>
            </a:r>
            <a:r>
              <a:rPr lang="en-US" dirty="0" err="1"/>
              <a:t>dataframe</a:t>
            </a:r>
            <a:r>
              <a:rPr lang="en-US" dirty="0"/>
              <a:t>)</a:t>
            </a:r>
          </a:p>
          <a:p>
            <a:r>
              <a:rPr lang="en-US" dirty="0"/>
              <a:t>Build linear model for each row (or pixel)</a:t>
            </a:r>
          </a:p>
        </p:txBody>
      </p:sp>
    </p:spTree>
    <p:extLst>
      <p:ext uri="{BB962C8B-B14F-4D97-AF65-F5344CB8AC3E}">
        <p14:creationId xmlns:p14="http://schemas.microsoft.com/office/powerpoint/2010/main" val="1471362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D577B49-EC02-4C33-A7A3-A318D5BAB15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909221" y="1066800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8700">
                  <a:extLst>
                    <a:ext uri="{9D8B030D-6E8A-4147-A177-3AD203B41FA5}">
                      <a16:colId xmlns:a16="http://schemas.microsoft.com/office/drawing/2014/main" val="4182862668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12679263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978841486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3898946413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3994379536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113718571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5396161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542703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2060"/>
                          </a:solidFill>
                        </a:rPr>
                        <a:t>Pixel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2060"/>
                          </a:solidFill>
                        </a:rPr>
                        <a:t>ndvi2001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2060"/>
                          </a:solidFill>
                        </a:rPr>
                        <a:t>ndvi2002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2060"/>
                          </a:solidFill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2060"/>
                          </a:solidFill>
                        </a:rPr>
                        <a:t>ndvi2017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237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548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6454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3359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272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85698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E3C709F-F483-4C3F-A62A-C01058DEE0B8}"/>
              </a:ext>
            </a:extLst>
          </p:cNvPr>
          <p:cNvSpPr txBox="1"/>
          <p:nvPr/>
        </p:nvSpPr>
        <p:spPr>
          <a:xfrm>
            <a:off x="2738021" y="516276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Convert to matrix (or data frame) - df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0F7874-3EF8-4D85-866B-576C13B65F44}"/>
              </a:ext>
            </a:extLst>
          </p:cNvPr>
          <p:cNvSpPr txBox="1"/>
          <p:nvPr/>
        </p:nvSpPr>
        <p:spPr>
          <a:xfrm>
            <a:off x="901083" y="3809668"/>
            <a:ext cx="473725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t&lt;-1:17</a:t>
            </a:r>
          </a:p>
          <a:p>
            <a:endParaRPr lang="en-US" dirty="0"/>
          </a:p>
          <a:p>
            <a:r>
              <a:rPr lang="en-US" dirty="0"/>
              <a:t>Build a linear regression model for each row.</a:t>
            </a:r>
          </a:p>
          <a:p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in 1:n) {</a:t>
            </a:r>
          </a:p>
          <a:p>
            <a:r>
              <a:rPr lang="en-US" dirty="0"/>
              <a:t>y&lt;-df[</a:t>
            </a:r>
            <a:r>
              <a:rPr lang="en-US" dirty="0" err="1"/>
              <a:t>i</a:t>
            </a:r>
            <a:r>
              <a:rPr lang="en-US" dirty="0"/>
              <a:t>,]</a:t>
            </a:r>
          </a:p>
          <a:p>
            <a:r>
              <a:rPr lang="en-US" dirty="0"/>
              <a:t>model1&lt;-</a:t>
            </a:r>
            <a:r>
              <a:rPr lang="en-US" dirty="0" err="1"/>
              <a:t>lm</a:t>
            </a:r>
            <a:r>
              <a:rPr lang="en-US" dirty="0"/>
              <a:t>(</a:t>
            </a:r>
            <a:r>
              <a:rPr lang="en-US" dirty="0" err="1"/>
              <a:t>y~t</a:t>
            </a:r>
            <a:r>
              <a:rPr lang="en-US" dirty="0"/>
              <a:t>)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E3FFF8-2BBA-4A43-A313-7E2F645AE085}"/>
              </a:ext>
            </a:extLst>
          </p:cNvPr>
          <p:cNvSpPr txBox="1"/>
          <p:nvPr/>
        </p:nvSpPr>
        <p:spPr>
          <a:xfrm>
            <a:off x="0" y="1916668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 row</a:t>
            </a:r>
          </a:p>
        </p:txBody>
      </p:sp>
    </p:spTree>
    <p:extLst>
      <p:ext uri="{BB962C8B-B14F-4D97-AF65-F5344CB8AC3E}">
        <p14:creationId xmlns:p14="http://schemas.microsoft.com/office/powerpoint/2010/main" val="180705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EAEE9-656A-42B7-ABE4-CBA5296BD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 with </a:t>
            </a:r>
            <a:r>
              <a:rPr lang="en-US" dirty="0" err="1"/>
              <a:t>NoData</a:t>
            </a:r>
            <a:r>
              <a:rPr lang="en-US" dirty="0"/>
              <a:t> issue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A7227A-5E97-421D-AF4C-2C522EFEB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95400"/>
            <a:ext cx="8019493" cy="394811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F957AB4-2CC4-425A-A979-03E325A1CD7D}"/>
              </a:ext>
            </a:extLst>
          </p:cNvPr>
          <p:cNvCxnSpPr/>
          <p:nvPr/>
        </p:nvCxnSpPr>
        <p:spPr>
          <a:xfrm flipH="1">
            <a:off x="4572000" y="1066800"/>
            <a:ext cx="685800" cy="1143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330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C02E-3B7A-4AA5-B9DB-662598028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else statement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64738-0B24-4BF8-B824-43342AD62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(a==1) {print(a) 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x &lt;- </a:t>
            </a:r>
            <a:r>
              <a:rPr lang="en-US" dirty="0" err="1"/>
              <a:t>runif</a:t>
            </a:r>
            <a:r>
              <a:rPr lang="en-US" dirty="0"/>
              <a:t>(10, 0, 100)</a:t>
            </a:r>
          </a:p>
          <a:p>
            <a:pPr marL="0" indent="0">
              <a:buNone/>
            </a:pPr>
            <a:r>
              <a:rPr lang="en-US" dirty="0"/>
              <a:t>for (</a:t>
            </a:r>
            <a:r>
              <a:rPr lang="en-US" dirty="0" err="1"/>
              <a:t>i</a:t>
            </a:r>
            <a:r>
              <a:rPr lang="en-US" dirty="0"/>
              <a:t> in 1:length(x)){</a:t>
            </a:r>
          </a:p>
          <a:p>
            <a:pPr marL="0" indent="0">
              <a:buNone/>
            </a:pPr>
            <a:r>
              <a:rPr lang="en-US" dirty="0"/>
              <a:t>  if (x[</a:t>
            </a:r>
            <a:r>
              <a:rPr lang="en-US" dirty="0" err="1"/>
              <a:t>i</a:t>
            </a:r>
            <a:r>
              <a:rPr lang="en-US" dirty="0"/>
              <a:t>]&gt;50){print('yes’)}</a:t>
            </a:r>
          </a:p>
          <a:p>
            <a:pPr marL="0" indent="0">
              <a:buNone/>
            </a:pPr>
            <a:r>
              <a:rPr lang="en-US" dirty="0"/>
              <a:t>  else(print('no’))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178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102BA-B3C8-49F4-AF9C-C24612776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501C7-4746-4094-A32E-E0CD5CC94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if (!is.na()) {model1&lt;-</a:t>
            </a:r>
            <a:r>
              <a:rPr lang="en-US" dirty="0" err="1"/>
              <a:t>lm</a:t>
            </a:r>
            <a:r>
              <a:rPr lang="en-US" dirty="0"/>
              <a:t>()}</a:t>
            </a:r>
          </a:p>
        </p:txBody>
      </p:sp>
    </p:spTree>
    <p:extLst>
      <p:ext uri="{BB962C8B-B14F-4D97-AF65-F5344CB8AC3E}">
        <p14:creationId xmlns:p14="http://schemas.microsoft.com/office/powerpoint/2010/main" val="832169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66800"/>
            <a:ext cx="8229600" cy="4525963"/>
          </a:xfrm>
        </p:spPr>
        <p:txBody>
          <a:bodyPr/>
          <a:lstStyle/>
          <a:p>
            <a:r>
              <a:rPr lang="en-US" b="1" dirty="0"/>
              <a:t>Reading Time Series Data</a:t>
            </a:r>
          </a:p>
          <a:p>
            <a:r>
              <a:rPr lang="en-US" b="1" dirty="0"/>
              <a:t>Plotting Time Series</a:t>
            </a:r>
          </a:p>
          <a:p>
            <a:r>
              <a:rPr lang="en-US" b="1" dirty="0"/>
              <a:t>Trend analysis </a:t>
            </a:r>
          </a:p>
          <a:p>
            <a:r>
              <a:rPr lang="en-US" b="1" dirty="0">
                <a:solidFill>
                  <a:srgbClr val="FF0000"/>
                </a:solidFill>
              </a:rPr>
              <a:t>Change detection </a:t>
            </a:r>
          </a:p>
        </p:txBody>
      </p:sp>
    </p:spTree>
    <p:extLst>
      <p:ext uri="{BB962C8B-B14F-4D97-AF65-F5344CB8AC3E}">
        <p14:creationId xmlns:p14="http://schemas.microsoft.com/office/powerpoint/2010/main" val="1496710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33400"/>
            <a:ext cx="8200276" cy="5705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270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57199"/>
            <a:ext cx="7850808" cy="6086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7662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33400"/>
            <a:ext cx="8200276" cy="5705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5800" y="6280666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Lunetta</a:t>
            </a:r>
            <a:r>
              <a:rPr lang="en-US" dirty="0"/>
              <a:t> et al. 2006 </a:t>
            </a:r>
          </a:p>
        </p:txBody>
      </p:sp>
      <p:sp>
        <p:nvSpPr>
          <p:cNvPr id="4" name="Rectangle 3"/>
          <p:cNvSpPr/>
          <p:nvPr/>
        </p:nvSpPr>
        <p:spPr>
          <a:xfrm>
            <a:off x="1800325" y="3810000"/>
            <a:ext cx="76200" cy="6096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543800" y="4267200"/>
            <a:ext cx="76200" cy="6096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70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73518" y="5791200"/>
            <a:ext cx="8686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“MODIS’ 250-m resolution product will serve as an alarm system that warns scientists of possible significant land cover change. Scientists can then turn to higher-resolution sensors such as Landat-7, ASTER, or </a:t>
            </a:r>
            <a:r>
              <a:rPr lang="en-US" sz="1600" dirty="0" err="1"/>
              <a:t>Ikonos</a:t>
            </a:r>
            <a:r>
              <a:rPr lang="en-US" sz="1600" dirty="0"/>
              <a:t> for a detailed look at an area.”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36" y="381000"/>
            <a:ext cx="4986588" cy="262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36" y="3119426"/>
            <a:ext cx="4986588" cy="263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36" y="3119426"/>
            <a:ext cx="5021079" cy="2718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5486400" y="688206"/>
            <a:ext cx="3328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Wildfire detection</a:t>
            </a:r>
          </a:p>
        </p:txBody>
      </p:sp>
    </p:spTree>
    <p:extLst>
      <p:ext uri="{BB962C8B-B14F-4D97-AF65-F5344CB8AC3E}">
        <p14:creationId xmlns:p14="http://schemas.microsoft.com/office/powerpoint/2010/main" val="1512447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8229600" cy="3048000"/>
          </a:xfrm>
        </p:spPr>
        <p:txBody>
          <a:bodyPr/>
          <a:lstStyle/>
          <a:p>
            <a:r>
              <a:rPr lang="en-US" b="1" dirty="0"/>
              <a:t>Read/Extract time series data</a:t>
            </a:r>
          </a:p>
          <a:p>
            <a:r>
              <a:rPr lang="en-US" b="1" dirty="0"/>
              <a:t>Plotting time series</a:t>
            </a:r>
          </a:p>
          <a:p>
            <a:r>
              <a:rPr lang="en-US" b="1" dirty="0">
                <a:solidFill>
                  <a:srgbClr val="FF0000"/>
                </a:solidFill>
              </a:rPr>
              <a:t>Trend analysis </a:t>
            </a:r>
          </a:p>
          <a:p>
            <a:r>
              <a:rPr lang="en-US" b="1" dirty="0"/>
              <a:t>Change detection </a:t>
            </a:r>
          </a:p>
        </p:txBody>
      </p:sp>
    </p:spTree>
    <p:extLst>
      <p:ext uri="{BB962C8B-B14F-4D97-AF65-F5344CB8AC3E}">
        <p14:creationId xmlns:p14="http://schemas.microsoft.com/office/powerpoint/2010/main" val="1092681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143000"/>
            <a:ext cx="5200650" cy="4374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457200" y="457200"/>
            <a:ext cx="78806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Post-hurricane forest damage assessment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800" y="6440392"/>
            <a:ext cx="2074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(Wang et al. 2010)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33600"/>
            <a:ext cx="326876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5074806" y="5606534"/>
            <a:ext cx="2518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Post-Hurricane Katrina</a:t>
            </a:r>
          </a:p>
        </p:txBody>
      </p:sp>
    </p:spTree>
    <p:extLst>
      <p:ext uri="{BB962C8B-B14F-4D97-AF65-F5344CB8AC3E}">
        <p14:creationId xmlns:p14="http://schemas.microsoft.com/office/powerpoint/2010/main" val="1400712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script and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library(changepoint)</a:t>
            </a:r>
          </a:p>
          <a:p>
            <a:pPr marL="0" indent="0">
              <a:buNone/>
            </a:pPr>
            <a:r>
              <a:rPr lang="en-US" dirty="0"/>
              <a:t>a&lt;-</a:t>
            </a:r>
            <a:r>
              <a:rPr lang="en-US" dirty="0" err="1"/>
              <a:t>readOGR</a:t>
            </a:r>
            <a:r>
              <a:rPr lang="en-US" dirty="0"/>
              <a:t>('.',layer='</a:t>
            </a:r>
            <a:r>
              <a:rPr lang="en-US" dirty="0" err="1"/>
              <a:t>blacksburg</a:t>
            </a:r>
            <a:r>
              <a:rPr lang="en-US" dirty="0"/>
              <a:t>')</a:t>
            </a:r>
          </a:p>
          <a:p>
            <a:pPr marL="0" indent="0">
              <a:buNone/>
            </a:pPr>
            <a:r>
              <a:rPr lang="en-US" dirty="0" err="1"/>
              <a:t>a_proj</a:t>
            </a:r>
            <a:r>
              <a:rPr lang="en-US" dirty="0"/>
              <a:t>&lt;-</a:t>
            </a:r>
            <a:r>
              <a:rPr lang="en-US" dirty="0" err="1"/>
              <a:t>spTransform</a:t>
            </a:r>
            <a:r>
              <a:rPr lang="en-US" dirty="0"/>
              <a:t>(</a:t>
            </a:r>
            <a:r>
              <a:rPr lang="en-US" dirty="0" err="1"/>
              <a:t>a,crs</a:t>
            </a:r>
            <a:r>
              <a:rPr lang="en-US" dirty="0"/>
              <a:t>(m))</a:t>
            </a:r>
          </a:p>
          <a:p>
            <a:pPr marL="0" indent="0">
              <a:buNone/>
            </a:pPr>
            <a:r>
              <a:rPr lang="en-US" dirty="0" err="1"/>
              <a:t>avalue</a:t>
            </a:r>
            <a:r>
              <a:rPr lang="en-US" dirty="0"/>
              <a:t>&lt;-extract(</a:t>
            </a:r>
            <a:r>
              <a:rPr lang="en-US" dirty="0" err="1"/>
              <a:t>m,a_proj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plot(</a:t>
            </a:r>
            <a:r>
              <a:rPr lang="en-US" dirty="0" err="1"/>
              <a:t>avalue</a:t>
            </a:r>
            <a:r>
              <a:rPr lang="en-US" dirty="0"/>
              <a:t>[1,])</a:t>
            </a:r>
          </a:p>
          <a:p>
            <a:pPr marL="0" indent="0">
              <a:buNone/>
            </a:pPr>
            <a:r>
              <a:rPr lang="en-US" dirty="0" err="1"/>
              <a:t>fit_changepoint</a:t>
            </a:r>
            <a:r>
              <a:rPr lang="en-US" dirty="0"/>
              <a:t> = </a:t>
            </a:r>
            <a:r>
              <a:rPr lang="en-US" dirty="0" err="1"/>
              <a:t>cpt.mean</a:t>
            </a:r>
            <a:r>
              <a:rPr lang="en-US" dirty="0"/>
              <a:t>(</a:t>
            </a:r>
            <a:r>
              <a:rPr lang="en-US" dirty="0" err="1"/>
              <a:t>avalue</a:t>
            </a:r>
            <a:r>
              <a:rPr lang="en-US" dirty="0"/>
              <a:t>[1,])</a:t>
            </a:r>
          </a:p>
          <a:p>
            <a:pPr marL="0" indent="0">
              <a:buNone/>
            </a:pPr>
            <a:r>
              <a:rPr lang="en-US" dirty="0"/>
              <a:t>plot(</a:t>
            </a:r>
            <a:r>
              <a:rPr lang="en-US" dirty="0" err="1"/>
              <a:t>fit_changepoint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cp</a:t>
            </a:r>
            <a:r>
              <a:rPr lang="en-US" dirty="0"/>
              <a:t> &lt;- </a:t>
            </a:r>
            <a:r>
              <a:rPr lang="en-US" dirty="0" err="1"/>
              <a:t>cpts</a:t>
            </a:r>
            <a:r>
              <a:rPr lang="en-US" dirty="0"/>
              <a:t>(</a:t>
            </a:r>
            <a:r>
              <a:rPr lang="en-US" dirty="0" err="1"/>
              <a:t>fit_changepoint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734639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763000" cy="914400"/>
          </a:xfrm>
        </p:spPr>
        <p:txBody>
          <a:bodyPr/>
          <a:lstStyle/>
          <a:p>
            <a:r>
              <a:rPr lang="en-US" sz="3200" dirty="0"/>
              <a:t>Analysis of Time Series Remote Sensing Data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504" y="1981200"/>
            <a:ext cx="3962400" cy="1364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NASA Earth Science Sattelites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014400"/>
            <a:ext cx="26670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3003082" y="1480034"/>
            <a:ext cx="680586" cy="3999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Down Arrow 8"/>
          <p:cNvSpPr/>
          <p:nvPr/>
        </p:nvSpPr>
        <p:spPr>
          <a:xfrm>
            <a:off x="5434736" y="3411958"/>
            <a:ext cx="190500" cy="3980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517" y="3810000"/>
            <a:ext cx="2139802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835797"/>
            <a:ext cx="2337335" cy="1223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369960" y="5059016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Identify changes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74623" y="510540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Analyze trends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959" y="3673396"/>
            <a:ext cx="1837698" cy="1385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692111" y="5053401"/>
            <a:ext cx="2364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Estimate seasonality </a:t>
            </a:r>
          </a:p>
          <a:p>
            <a:r>
              <a:rPr lang="en-US" dirty="0"/>
              <a:t>parameters </a:t>
            </a:r>
          </a:p>
        </p:txBody>
      </p:sp>
      <p:sp>
        <p:nvSpPr>
          <p:cNvPr id="15" name="Oval 14"/>
          <p:cNvSpPr/>
          <p:nvPr/>
        </p:nvSpPr>
        <p:spPr>
          <a:xfrm>
            <a:off x="716680" y="5648983"/>
            <a:ext cx="2565132" cy="1146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•    Human activity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Natural disaster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Temperature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•    Precipitation</a:t>
            </a:r>
          </a:p>
          <a:p>
            <a:r>
              <a:rPr lang="en-US" dirty="0">
                <a:solidFill>
                  <a:schemeClr val="tx1"/>
                </a:solidFill>
              </a:rPr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2487169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24" y="844780"/>
            <a:ext cx="7258253" cy="337677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1981200" y="2120058"/>
            <a:ext cx="914400" cy="2832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4438165"/>
            <a:ext cx="4557712" cy="24198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71717" y="4960374"/>
            <a:ext cx="26260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2001-2017 </a:t>
            </a:r>
          </a:p>
          <a:p>
            <a:endParaRPr lang="en-US" dirty="0"/>
          </a:p>
          <a:p>
            <a:r>
              <a:rPr lang="en-US" dirty="0"/>
              <a:t>Each year 23 observations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00200" y="367141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examples: remote sensing time-series data</a:t>
            </a:r>
          </a:p>
        </p:txBody>
      </p:sp>
    </p:spTree>
    <p:extLst>
      <p:ext uri="{BB962C8B-B14F-4D97-AF65-F5344CB8AC3E}">
        <p14:creationId xmlns:p14="http://schemas.microsoft.com/office/powerpoint/2010/main" val="2383697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04800"/>
            <a:ext cx="8553653" cy="397943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533400" y="533400"/>
            <a:ext cx="1447800" cy="441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873467"/>
            <a:ext cx="3048000" cy="1618281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4074190" y="5530207"/>
            <a:ext cx="762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580" y="4818870"/>
            <a:ext cx="3743325" cy="19446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19800" y="4466744"/>
            <a:ext cx="241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Annual-EVI (2001-2017)</a:t>
            </a:r>
          </a:p>
        </p:txBody>
      </p:sp>
    </p:spTree>
    <p:extLst>
      <p:ext uri="{BB962C8B-B14F-4D97-AF65-F5344CB8AC3E}">
        <p14:creationId xmlns:p14="http://schemas.microsoft.com/office/powerpoint/2010/main" val="3143539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14400"/>
            <a:ext cx="7309398" cy="370522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4343400" y="766916"/>
            <a:ext cx="1319981" cy="1671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02662" y="434144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Regression line  (</a:t>
            </a:r>
            <a:r>
              <a:rPr lang="en-US" dirty="0" err="1"/>
              <a:t>y~a+b</a:t>
            </a:r>
            <a:r>
              <a:rPr lang="en-US" dirty="0"/>
              <a:t>*t)</a:t>
            </a:r>
          </a:p>
          <a:p>
            <a:r>
              <a:rPr lang="en-US" dirty="0"/>
              <a:t>NDVI against time (year)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27" y="4343400"/>
            <a:ext cx="7277100" cy="229014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78908" y="243696"/>
            <a:ext cx="231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Trend analysis </a:t>
            </a:r>
          </a:p>
        </p:txBody>
      </p:sp>
    </p:spTree>
    <p:extLst>
      <p:ext uri="{BB962C8B-B14F-4D97-AF65-F5344CB8AC3E}">
        <p14:creationId xmlns:p14="http://schemas.microsoft.com/office/powerpoint/2010/main" val="1756099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470512"/>
            <a:ext cx="8229600" cy="4525963"/>
          </a:xfrm>
        </p:spPr>
        <p:txBody>
          <a:bodyPr/>
          <a:lstStyle/>
          <a:p>
            <a:r>
              <a:rPr lang="en-US" dirty="0" err="1"/>
              <a:t>Rscript</a:t>
            </a:r>
            <a:r>
              <a:rPr lang="en-US" dirty="0"/>
              <a:t> demo: trend analysis</a:t>
            </a:r>
          </a:p>
        </p:txBody>
      </p:sp>
      <p:sp>
        <p:nvSpPr>
          <p:cNvPr id="2" name="Rectangle 1"/>
          <p:cNvSpPr/>
          <p:nvPr/>
        </p:nvSpPr>
        <p:spPr>
          <a:xfrm>
            <a:off x="304800" y="1143000"/>
            <a:ext cx="8229600" cy="5786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1. The usual method for estimating the </a:t>
            </a:r>
            <a:r>
              <a:rPr lang="en-US" b="1" dirty="0"/>
              <a:t>slope</a:t>
            </a:r>
            <a:r>
              <a:rPr lang="en-US" dirty="0"/>
              <a:t> of a regression line that fits a set of (x, y) data elements is based on a least squares estimate. </a:t>
            </a:r>
          </a:p>
          <a:p>
            <a:endParaRPr lang="en-US" sz="2800" dirty="0">
              <a:solidFill>
                <a:srgbClr val="0070C0"/>
              </a:solidFill>
            </a:endParaRPr>
          </a:p>
          <a:p>
            <a:r>
              <a:rPr lang="en-US" sz="2800" dirty="0" err="1">
                <a:solidFill>
                  <a:srgbClr val="0070C0"/>
                </a:solidFill>
              </a:rPr>
              <a:t>lmodel</a:t>
            </a:r>
            <a:r>
              <a:rPr lang="en-US" sz="2800" dirty="0">
                <a:solidFill>
                  <a:srgbClr val="0070C0"/>
                </a:solidFill>
              </a:rPr>
              <a:t>&lt;-lm(</a:t>
            </a:r>
            <a:r>
              <a:rPr lang="en-US" sz="2800" dirty="0" err="1">
                <a:solidFill>
                  <a:srgbClr val="0070C0"/>
                </a:solidFill>
              </a:rPr>
              <a:t>ndvi~year,data</a:t>
            </a:r>
            <a:r>
              <a:rPr lang="en-US" sz="2800" dirty="0">
                <a:solidFill>
                  <a:srgbClr val="0070C0"/>
                </a:solidFill>
              </a:rPr>
              <a:t>=df)</a:t>
            </a:r>
          </a:p>
          <a:p>
            <a:endParaRPr lang="en-US" sz="2800" dirty="0">
              <a:solidFill>
                <a:srgbClr val="0070C0"/>
              </a:solidFill>
            </a:endParaRPr>
          </a:p>
          <a:p>
            <a:endParaRPr lang="en-US" sz="2800" dirty="0">
              <a:solidFill>
                <a:srgbClr val="0070C0"/>
              </a:solidFill>
            </a:endParaRPr>
          </a:p>
          <a:p>
            <a:endParaRPr lang="en-US" sz="2800" dirty="0">
              <a:solidFill>
                <a:srgbClr val="0070C0"/>
              </a:solidFill>
            </a:endParaRPr>
          </a:p>
          <a:p>
            <a:endParaRPr lang="en-US" sz="2800" dirty="0">
              <a:solidFill>
                <a:srgbClr val="0070C0"/>
              </a:solidFill>
            </a:endParaRPr>
          </a:p>
          <a:p>
            <a:endParaRPr lang="en-US" sz="2800" dirty="0">
              <a:solidFill>
                <a:srgbClr val="0070C0"/>
              </a:solidFill>
            </a:endParaRPr>
          </a:p>
          <a:p>
            <a:r>
              <a:rPr lang="en-US" b="1" dirty="0"/>
              <a:t>2. Sen’s slope:</a:t>
            </a:r>
            <a:endParaRPr lang="en-US" sz="2800" b="1" dirty="0">
              <a:solidFill>
                <a:srgbClr val="0070C0"/>
              </a:solidFill>
            </a:endParaRPr>
          </a:p>
          <a:p>
            <a:r>
              <a:rPr lang="en-US" dirty="0"/>
              <a:t>Nonparametric estimate of the slope; </a:t>
            </a:r>
            <a:r>
              <a:rPr lang="en-US" b="1" dirty="0"/>
              <a:t>Sen’s slope</a:t>
            </a:r>
            <a:r>
              <a:rPr lang="en-US" dirty="0"/>
              <a:t> is defined as the median </a:t>
            </a:r>
            <a:r>
              <a:rPr lang="en-US" i="1" dirty="0"/>
              <a:t>m</a:t>
            </a:r>
            <a:r>
              <a:rPr lang="en-US" dirty="0"/>
              <a:t> of the slopes (</a:t>
            </a:r>
            <a:r>
              <a:rPr lang="en-US" i="1" dirty="0" err="1"/>
              <a:t>y</a:t>
            </a:r>
            <a:r>
              <a:rPr lang="en-US" i="1" baseline="-25000" dirty="0" err="1"/>
              <a:t>j</a:t>
            </a:r>
            <a:r>
              <a:rPr lang="en-US" dirty="0"/>
              <a:t> − </a:t>
            </a:r>
            <a:r>
              <a:rPr lang="en-US" i="1" dirty="0" err="1"/>
              <a:t>y</a:t>
            </a:r>
            <a:r>
              <a:rPr lang="en-US" i="1" baseline="-25000" dirty="0" err="1"/>
              <a:t>i</a:t>
            </a:r>
            <a:r>
              <a:rPr lang="en-US" dirty="0"/>
              <a:t>)/(</a:t>
            </a:r>
            <a:r>
              <a:rPr lang="en-US" i="1" dirty="0" err="1"/>
              <a:t>x</a:t>
            </a:r>
            <a:r>
              <a:rPr lang="en-US" i="1" baseline="-25000" dirty="0" err="1"/>
              <a:t>j</a:t>
            </a:r>
            <a:r>
              <a:rPr lang="en-US" dirty="0"/>
              <a:t> − 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) determined by all pairs of sample points</a:t>
            </a:r>
          </a:p>
          <a:p>
            <a:r>
              <a:rPr lang="en-US" sz="2800" dirty="0">
                <a:solidFill>
                  <a:srgbClr val="0070C0"/>
                </a:solidFill>
              </a:rPr>
              <a:t>library(trend)</a:t>
            </a:r>
          </a:p>
          <a:p>
            <a:r>
              <a:rPr lang="fr-FR" sz="2800" dirty="0" err="1">
                <a:solidFill>
                  <a:srgbClr val="0070C0"/>
                </a:solidFill>
              </a:rPr>
              <a:t>sens.slope</a:t>
            </a:r>
            <a:r>
              <a:rPr lang="fr-FR" sz="2800" dirty="0">
                <a:solidFill>
                  <a:srgbClr val="0070C0"/>
                </a:solidFill>
              </a:rPr>
              <a:t>(</a:t>
            </a:r>
            <a:r>
              <a:rPr lang="fr-FR" sz="2800" dirty="0" err="1">
                <a:solidFill>
                  <a:srgbClr val="0070C0"/>
                </a:solidFill>
              </a:rPr>
              <a:t>ndvi,conf.level</a:t>
            </a:r>
            <a:r>
              <a:rPr lang="fr-FR" sz="2800" dirty="0">
                <a:solidFill>
                  <a:srgbClr val="0070C0"/>
                </a:solidFill>
              </a:rPr>
              <a:t> = 0.95)</a:t>
            </a:r>
            <a:endParaRPr lang="en-US" sz="2800" dirty="0">
              <a:solidFill>
                <a:srgbClr val="0070C0"/>
              </a:solidFill>
            </a:endParaRPr>
          </a:p>
          <a:p>
            <a:endParaRPr lang="en-US" sz="2800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CB4B48-45AE-4446-9912-9FC69A024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52600"/>
            <a:ext cx="2133600" cy="28284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A7D6E7-5889-4E96-AE09-B94A469179AC}"/>
              </a:ext>
            </a:extLst>
          </p:cNvPr>
          <p:cNvSpPr txBox="1"/>
          <p:nvPr/>
        </p:nvSpPr>
        <p:spPr>
          <a:xfrm>
            <a:off x="304800" y="6488668"/>
            <a:ext cx="7314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https://en.wikipedia.org/wiki/Theil%E2%80%93Sen_estimator</a:t>
            </a:r>
          </a:p>
        </p:txBody>
      </p:sp>
    </p:spTree>
    <p:extLst>
      <p:ext uri="{BB962C8B-B14F-4D97-AF65-F5344CB8AC3E}">
        <p14:creationId xmlns:p14="http://schemas.microsoft.com/office/powerpoint/2010/main" val="3296573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58545-8D62-4B29-8839-803F27184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wee6 (week7) demo</a:t>
            </a:r>
          </a:p>
        </p:txBody>
      </p:sp>
    </p:spTree>
    <p:extLst>
      <p:ext uri="{BB962C8B-B14F-4D97-AF65-F5344CB8AC3E}">
        <p14:creationId xmlns:p14="http://schemas.microsoft.com/office/powerpoint/2010/main" val="2672572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73" y="1567036"/>
            <a:ext cx="8553653" cy="397943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533400" y="533400"/>
            <a:ext cx="152400" cy="457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685800" y="533400"/>
            <a:ext cx="457200" cy="457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57200" y="6139934"/>
            <a:ext cx="4758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 trend line (or Sen’s slope) for each pixel?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4C98E20-5442-45B4-8B1E-651847E9BF9A}"/>
              </a:ext>
            </a:extLst>
          </p:cNvPr>
          <p:cNvSpPr txBox="1"/>
          <p:nvPr/>
        </p:nvSpPr>
        <p:spPr>
          <a:xfrm>
            <a:off x="3733800" y="604237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 5 Q3</a:t>
            </a:r>
          </a:p>
        </p:txBody>
      </p:sp>
    </p:spTree>
    <p:extLst>
      <p:ext uri="{BB962C8B-B14F-4D97-AF65-F5344CB8AC3E}">
        <p14:creationId xmlns:p14="http://schemas.microsoft.com/office/powerpoint/2010/main" val="3814980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95400"/>
            <a:ext cx="8019493" cy="394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39847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1772</TotalTime>
  <Words>549</Words>
  <Application>Microsoft Office PowerPoint</Application>
  <PresentationFormat>On-screen Show (4:3)</PresentationFormat>
  <Paragraphs>100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Useful tools/methods for Q3</vt:lpstr>
      <vt:lpstr>PowerPoint Presentation</vt:lpstr>
      <vt:lpstr>Deal with NoData issue</vt:lpstr>
      <vt:lpstr>if else statement </vt:lpstr>
      <vt:lpstr>Q3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 script and demo</vt:lpstr>
      <vt:lpstr>Analysis of Time Series Remote Sensing Data </vt:lpstr>
    </vt:vector>
  </TitlesOfParts>
  <Company>Virginia 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Shao, Yang</dc:creator>
  <cp:lastModifiedBy>Shao, Yang</cp:lastModifiedBy>
  <cp:revision>285</cp:revision>
  <dcterms:created xsi:type="dcterms:W3CDTF">2012-02-13T18:39:57Z</dcterms:created>
  <dcterms:modified xsi:type="dcterms:W3CDTF">2022-10-02T18:19:52Z</dcterms:modified>
</cp:coreProperties>
</file>